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8" r:id="rId3"/>
    <p:sldId id="320" r:id="rId4"/>
    <p:sldId id="258" r:id="rId5"/>
    <p:sldId id="321" r:id="rId6"/>
    <p:sldId id="322" r:id="rId7"/>
    <p:sldId id="323" r:id="rId8"/>
    <p:sldId id="345" r:id="rId9"/>
    <p:sldId id="343" r:id="rId10"/>
    <p:sldId id="346" r:id="rId11"/>
    <p:sldId id="324" r:id="rId12"/>
    <p:sldId id="344" r:id="rId13"/>
    <p:sldId id="347" r:id="rId14"/>
    <p:sldId id="348" r:id="rId1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C3107F-FF63-4012-8E85-D7FD74AC46A6}" v="8" dt="2025-06-26T13:07:49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8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3E462-1B00-4BA2-B25F-976A21FA1CF0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8E203F-BAA5-4823-85B4-162CC456C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58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5A5C8-BE04-2DF7-9F9A-A0B414251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33EE856C-026C-DFA6-CF00-E882EA09FE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4D51D2E7-53B9-2EF9-146A-6B86CE93AD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843E6BDE-95C2-C571-17A3-C4197DD1B1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2CFE0-8A5F-47DC-9B54-72E9304C9D3E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02956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F9F5A46-7F8C-0F8E-06CB-6612C761C2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61562"/>
            <a:ext cx="9144000" cy="1734879"/>
          </a:xfrm>
        </p:spPr>
        <p:txBody>
          <a:bodyPr anchor="t"/>
          <a:lstStyle>
            <a:lvl1pPr algn="l">
              <a:defRPr sz="6000">
                <a:solidFill>
                  <a:schemeClr val="bg1">
                    <a:lumMod val="95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8020E0A-C4B4-A20B-BDC8-223B1F673F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46163"/>
            <a:ext cx="9144000" cy="615399"/>
          </a:xfrm>
        </p:spPr>
        <p:txBody>
          <a:bodyPr anchor="b">
            <a:noAutofit/>
          </a:bodyPr>
          <a:lstStyle>
            <a:lvl1pPr marL="0" indent="0" algn="l">
              <a:buNone/>
              <a:defRPr sz="2600">
                <a:solidFill>
                  <a:schemeClr val="accent2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9ABA5DC-B158-6A58-569A-9A254B85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387801F-7495-C5D4-9208-F1B22B7D6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E807230-832A-7776-1E40-BC58B743D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0271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29F5F8D-4E8E-1692-697C-F4491AE6E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4BA090B-20C2-6D7D-0C82-0F1DD0C5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8B70D5D-8EE5-056F-61A0-B6B5DEFF9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5724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ponsor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29F5F8D-4E8E-1692-697C-F4491AE6E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4BA090B-20C2-6D7D-0C82-0F1DD0C5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8B70D5D-8EE5-056F-61A0-B6B5DEFF9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3640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62BD0-3E8F-915C-23F3-4FFF40C28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E57ABD-964D-D1CB-61C2-086DBC52B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A68-7E6F-4792-81EA-3F8FCF2AD9D6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E9639E-E6C4-F10B-274F-ECD5D6F9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dirty="0"/>
              <a:t>SQLDay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C8FADB-9722-FDB8-B825-864C61B9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103C2-89A1-4FCA-87EF-DAE6FA725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22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7D417A5-4E30-F0BE-0D9F-223AE33D2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1BC9B3B-7ACB-CA18-C7C8-9EDE8435A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CC486CB-C05E-5646-8BA9-C92B1658F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C6D4F55-B1B1-020C-975A-311F55AD5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C60CFCEF-A27B-57F4-9E56-2D5627853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3241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1st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FE77DA-7B6D-1D87-1903-99BE76BD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0486CF-E708-F43F-323C-42756A629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C2D309F-0BBA-8356-3656-B54D248E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A391A89-68B4-F05C-91BD-AAEA0FAB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656045A-FF87-CD09-19E9-6813F22B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932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nd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FE77DA-7B6D-1D87-1903-99BE76BD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0486CF-E708-F43F-323C-42756A629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C2D309F-0BBA-8356-3656-B54D248E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A391A89-68B4-F05C-91BD-AAEA0FAB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656045A-FF87-CD09-19E9-6813F22B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0067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3rd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FE77DA-7B6D-1D87-1903-99BE76BD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0486CF-E708-F43F-323C-42756A629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C2D309F-0BBA-8356-3656-B54D248E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A391A89-68B4-F05C-91BD-AAEA0FAB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656045A-FF87-CD09-19E9-6813F22B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37427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4th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FE77DA-7B6D-1D87-1903-99BE76BD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0486CF-E708-F43F-323C-42756A629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C2D309F-0BBA-8356-3656-B54D248E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A391A89-68B4-F05C-91BD-AAEA0FAB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656045A-FF87-CD09-19E9-6813F22B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4206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el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CB3A64-B6B3-9B94-6E35-859AA4899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A698181-E637-AB6E-477C-C20E5E78E1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A19183A-8818-64DB-489F-954B9E3E5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1DAEC35-A98E-29E3-7D54-4F1913CC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6B985EB0-D628-922A-9BEF-650C050A6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2A6C3D4A-88F3-7648-B397-1F6C6E84B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76496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elements 2nd sty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CB3A64-B6B3-9B94-6E35-859AA4899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A698181-E637-AB6E-477C-C20E5E78E1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A19183A-8818-64DB-489F-954B9E3E5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1DAEC35-A98E-29E3-7D54-4F1913CC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6B985EB0-D628-922A-9BEF-650C050A6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2A6C3D4A-88F3-7648-B397-1F6C6E84B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43096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m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29F5F8D-4E8E-1692-697C-F4491AE6E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4BA090B-20C2-6D7D-0C82-0F1DD0C5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8B70D5D-8EE5-056F-61A0-B6B5DEFF9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98884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F5A1F226-5D81-4131-CD55-BE315B6A1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1492"/>
            <a:ext cx="10515600" cy="669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dirty="0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7A1B91E-6EFE-9BF3-1320-2900C7711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75FEC6F-BFCD-0D51-3254-125F6A76F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6F1053-328C-4ED9-82E3-31697017AFB4}" type="datetimeFigureOut">
              <a:rPr lang="pl-PL" smtClean="0"/>
              <a:t>26.06.2025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C4E1DB5-E006-7FEC-AA54-9A8DEFC919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9397BF6F-4AD0-3A6B-AEB8-DDA7278E94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980B11-36ED-44BE-BE11-9D3559BAA3E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386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9" r:id="rId4"/>
    <p:sldLayoutId id="2147483660" r:id="rId5"/>
    <p:sldLayoutId id="2147483661" r:id="rId6"/>
    <p:sldLayoutId id="2147483652" r:id="rId7"/>
    <p:sldLayoutId id="2147483662" r:id="rId8"/>
    <p:sldLayoutId id="2147483655" r:id="rId9"/>
    <p:sldLayoutId id="2147483663" r:id="rId10"/>
    <p:sldLayoutId id="2147483658" r:id="rId11"/>
    <p:sldLayoutId id="2147483664" r:id="rId1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899A2-C533-977E-14CE-B846DB866A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l-PL" b="1" dirty="0"/>
              <a:t>SQL Server 2025 </a:t>
            </a:r>
            <a:br>
              <a:rPr lang="en-US" b="1" dirty="0"/>
            </a:br>
            <a:r>
              <a:rPr lang="pl-PL" b="1" dirty="0"/>
              <a:t>- co nowego w T-SQL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DAD93-7B30-8291-488C-302408A4E1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8732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09DE2-4E10-FBC9-E497-80CFF6D0B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2461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6161E-B7B5-3029-60B0-5A36603E6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936" y="444443"/>
            <a:ext cx="3976826" cy="66919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Wektory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EEFCB-7C17-31ED-7569-A999D3CEE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3895"/>
            <a:ext cx="10515600" cy="2115105"/>
          </a:xfrm>
        </p:spPr>
        <p:txBody>
          <a:bodyPr>
            <a:normAutofit/>
          </a:bodyPr>
          <a:lstStyle/>
          <a:p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Typ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danych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przechowujący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uporządkowane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tablice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liczb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zmiennoprzecinkowych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(float) w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przestrzeni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wielowymiarowej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.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Każdy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element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zajmuje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4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bajty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(float32). Dane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są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przechowywane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binarnie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, ale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prezentowane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jako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tablice</a:t>
            </a:r>
            <a:r>
              <a:rPr lang="en-US" sz="24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</a:rPr>
              <a:t> JSON.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pole tekstowe 9">
            <a:extLst>
              <a:ext uri="{FF2B5EF4-FFF2-40B4-BE49-F238E27FC236}">
                <a16:creationId xmlns:a16="http://schemas.microsoft.com/office/drawing/2014/main" id="{4D941853-5AAA-D3A8-36C6-0716E0976592}"/>
              </a:ext>
            </a:extLst>
          </p:cNvPr>
          <p:cNvSpPr txBox="1"/>
          <p:nvPr/>
        </p:nvSpPr>
        <p:spPr>
          <a:xfrm>
            <a:off x="948271" y="3307233"/>
            <a:ext cx="1145570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Segoe UI"/>
                <a:ea typeface="+mn-lt"/>
                <a:cs typeface="+mn-lt"/>
              </a:rPr>
              <a:t>Zastosowania</a:t>
            </a:r>
            <a:r>
              <a:rPr lang="en-US" sz="2400" dirty="0">
                <a:solidFill>
                  <a:schemeClr val="bg1"/>
                </a:solidFill>
                <a:latin typeface="Segoe UI"/>
                <a:ea typeface="+mn-lt"/>
                <a:cs typeface="+mn-lt"/>
              </a:rPr>
              <a:t>:</a:t>
            </a:r>
            <a:endParaRPr lang="pl-PL" sz="2400" dirty="0">
              <a:solidFill>
                <a:schemeClr val="bg1"/>
              </a:solidFill>
              <a:latin typeface="Segoe UI"/>
              <a:cs typeface="Segoe UI"/>
            </a:endParaRPr>
          </a:p>
          <a:p>
            <a:pPr marL="228600" indent="-228600">
              <a:buFont typeface=""/>
              <a:buChar char="•"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Wyszukiwanie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podobieństwa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: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Porównywanie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wektorów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w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celu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znalezienia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najbardziej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podobnych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rekordów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Uczenie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maszynowe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: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Przechowywanie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osadzeń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(embeddings)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dla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tekstu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,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obrazów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czy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innych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danych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Rekomendacje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: Analiza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preferencji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użytkowników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na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podstawie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wektorów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cech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971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8052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37D95-51A3-D803-7F8C-D9C1C7CEC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6EE9E-0967-DFCA-A3C1-FC54EFE51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936" y="444443"/>
            <a:ext cx="3976826" cy="669198"/>
          </a:xfrm>
        </p:spPr>
        <p:txBody>
          <a:bodyPr>
            <a:normAutofit fontScale="90000"/>
          </a:bodyPr>
          <a:lstStyle/>
          <a:p>
            <a:r>
              <a:rPr lang="en-US" dirty="0"/>
              <a:t>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0046-5CB6-A709-D913-2D6ED1833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3895"/>
            <a:ext cx="10515600" cy="21151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latin typeface="Segoe UI"/>
                <a:ea typeface="+mn-lt"/>
                <a:cs typeface="+mn-lt"/>
              </a:rPr>
              <a:t>Natywny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typ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danych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b="1" dirty="0">
                <a:latin typeface="Segoe UI"/>
                <a:ea typeface="+mn-lt"/>
                <a:cs typeface="+mn-lt"/>
              </a:rPr>
              <a:t>JSON</a:t>
            </a:r>
            <a:r>
              <a:rPr lang="en-US" sz="2400" dirty="0">
                <a:latin typeface="Segoe UI"/>
                <a:ea typeface="+mn-lt"/>
                <a:cs typeface="+mn-lt"/>
              </a:rPr>
              <a:t>, 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umożliwia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przechowywanie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i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indeksowanie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danych</a:t>
            </a:r>
            <a:r>
              <a:rPr lang="en-US" sz="2400" dirty="0">
                <a:latin typeface="Segoe UI"/>
                <a:ea typeface="+mn-lt"/>
                <a:cs typeface="+mn-lt"/>
              </a:rPr>
              <a:t> JSON bez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potrzeby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użycia</a:t>
            </a:r>
            <a:r>
              <a:rPr lang="en-US" sz="2400" dirty="0">
                <a:latin typeface="Segoe UI"/>
                <a:ea typeface="+mn-lt"/>
                <a:cs typeface="+mn-lt"/>
              </a:rPr>
              <a:t> NVARCHAR. W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ewnętrznie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przechowuje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dane</a:t>
            </a:r>
            <a:r>
              <a:rPr lang="en-US" sz="2400" dirty="0">
                <a:latin typeface="Segoe UI"/>
                <a:ea typeface="+mn-lt"/>
                <a:cs typeface="+mn-lt"/>
              </a:rPr>
              <a:t> w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kodowaniu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b="1" dirty="0">
                <a:latin typeface="Segoe UI"/>
                <a:ea typeface="+mn-lt"/>
                <a:cs typeface="+mn-lt"/>
              </a:rPr>
              <a:t>UTF-8</a:t>
            </a:r>
            <a:r>
              <a:rPr lang="en-US" sz="2400" dirty="0">
                <a:latin typeface="Segoe UI"/>
                <a:ea typeface="+mn-lt"/>
                <a:cs typeface="+mn-lt"/>
              </a:rPr>
              <a:t>,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używając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sortowania</a:t>
            </a:r>
            <a:r>
              <a:rPr lang="en-US" sz="2400" dirty="0">
                <a:latin typeface="Segoe UI"/>
                <a:ea typeface="+mn-lt"/>
                <a:cs typeface="+mn-lt"/>
              </a:rPr>
              <a:t> </a:t>
            </a:r>
            <a:r>
              <a:rPr lang="en-US" sz="2400" b="1" dirty="0">
                <a:latin typeface="Segoe UI"/>
                <a:ea typeface="+mn-lt"/>
                <a:cs typeface="+mn-lt"/>
              </a:rPr>
              <a:t>Latin1_General_100_BIN2_UTF8</a:t>
            </a:r>
            <a:r>
              <a:rPr lang="en-US" sz="2400" dirty="0">
                <a:latin typeface="Segoe UI"/>
                <a:ea typeface="+mn-lt"/>
                <a:cs typeface="+mn-lt"/>
              </a:rPr>
              <a:t>. To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zachowanie</a:t>
            </a:r>
            <a:r>
              <a:rPr lang="en-US" sz="2400" dirty="0">
                <a:latin typeface="Segoe UI"/>
                <a:ea typeface="+mn-lt"/>
                <a:cs typeface="+mn-lt"/>
              </a:rPr>
              <a:t> jest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zgodne</a:t>
            </a:r>
            <a:r>
              <a:rPr lang="en-US" sz="2400" dirty="0">
                <a:latin typeface="Segoe UI"/>
                <a:ea typeface="+mn-lt"/>
                <a:cs typeface="+mn-lt"/>
              </a:rPr>
              <a:t> ze </a:t>
            </a:r>
            <a:r>
              <a:rPr lang="en-US" sz="2400" dirty="0" err="1">
                <a:latin typeface="Segoe UI"/>
                <a:ea typeface="+mn-lt"/>
                <a:cs typeface="+mn-lt"/>
              </a:rPr>
              <a:t>specyfikacją</a:t>
            </a:r>
            <a:r>
              <a:rPr lang="en-US" sz="2400" dirty="0">
                <a:latin typeface="Segoe UI"/>
                <a:ea typeface="+mn-lt"/>
                <a:cs typeface="+mn-lt"/>
              </a:rPr>
              <a:t> JSON.</a:t>
            </a:r>
            <a:endParaRPr lang="pl-PL" sz="2400" dirty="0">
              <a:latin typeface="Segoe UI"/>
              <a:ea typeface="+mn-lt"/>
              <a:cs typeface="+mn-lt"/>
            </a:endParaRPr>
          </a:p>
        </p:txBody>
      </p:sp>
      <p:sp>
        <p:nvSpPr>
          <p:cNvPr id="4" name="pole tekstowe 9">
            <a:extLst>
              <a:ext uri="{FF2B5EF4-FFF2-40B4-BE49-F238E27FC236}">
                <a16:creationId xmlns:a16="http://schemas.microsoft.com/office/drawing/2014/main" id="{38DBED4A-C8A4-89D8-718D-9C93D3344846}"/>
              </a:ext>
            </a:extLst>
          </p:cNvPr>
          <p:cNvSpPr txBox="1"/>
          <p:nvPr/>
        </p:nvSpPr>
        <p:spPr>
          <a:xfrm>
            <a:off x="838200" y="3697851"/>
            <a:ext cx="10131061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Korzyści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:</a:t>
            </a:r>
            <a:endParaRPr lang="pl-PL" sz="2400" b="1" dirty="0">
              <a:solidFill>
                <a:schemeClr val="bg1"/>
              </a:solidFill>
              <a:latin typeface="Segoe UI"/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Walidacja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formatu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JSON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przy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zapisie</a:t>
            </a:r>
            <a:endParaRPr lang="pl-PL" sz="2400" dirty="0">
              <a:solidFill>
                <a:schemeClr val="bg1"/>
              </a:solidFill>
              <a:latin typeface="Segoe UI"/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Możliwość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tworzenia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indeksów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na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danych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JSON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Wsparcie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dla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CHECK constraints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oraz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domyślnych</a:t>
            </a:r>
            <a:r>
              <a:rPr lang="en-US" sz="2400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cs typeface="Segoe UI"/>
              </a:rPr>
              <a:t>wartości</a:t>
            </a:r>
            <a:endParaRPr lang="en-US" sz="2400" b="1" dirty="0">
              <a:solidFill>
                <a:schemeClr val="bg1"/>
              </a:solidFill>
              <a:latin typeface="Segoe UI"/>
              <a:cs typeface="Segoe U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Poprawa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wydajności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i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spójności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egoe UI"/>
                <a:cs typeface="Segoe UI"/>
              </a:rPr>
              <a:t>danych</a:t>
            </a:r>
            <a:endParaRPr lang="en-US" sz="2400" dirty="0">
              <a:solidFill>
                <a:schemeClr val="bg1"/>
              </a:solidFill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0316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0251B-CEA6-0819-2D3C-B4BF1B75C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568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ole tekstowe 7"/>
          <p:cNvSpPr txBox="1"/>
          <p:nvPr/>
        </p:nvSpPr>
        <p:spPr>
          <a:xfrm>
            <a:off x="4059836" y="1602704"/>
            <a:ext cx="6390450" cy="2463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tx1"/>
                </a:solidFill>
                <a:latin typeface="Oswald" panose="00000500000000000000" pitchFamily="2" charset="0"/>
              </a:rPr>
              <a:t> </a:t>
            </a: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Data Architect w </a:t>
            </a:r>
            <a:r>
              <a:rPr lang="en-US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SoftwareOne</a:t>
            </a:r>
            <a:endParaRPr lang="en-US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 </a:t>
            </a:r>
            <a:r>
              <a:rPr lang="en-US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Lider</a:t>
            </a: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  </a:t>
            </a:r>
            <a:r>
              <a:rPr lang="en-US" sz="1692" b="1" kern="1200" dirty="0">
                <a:solidFill>
                  <a:schemeClr val="bg1"/>
                </a:solidFill>
                <a:latin typeface="Oswald" panose="00000500000000000000" pitchFamily="2" charset="0"/>
              </a:rPr>
              <a:t>D</a:t>
            </a:r>
            <a:r>
              <a:rPr lang="pl-PL" sz="1692" b="1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ata</a:t>
            </a:r>
            <a:r>
              <a:rPr lang="pl-PL" sz="1692" b="1" kern="1200" dirty="0">
                <a:solidFill>
                  <a:schemeClr val="bg1"/>
                </a:solidFill>
                <a:latin typeface="Oswald" panose="00000500000000000000" pitchFamily="2" charset="0"/>
              </a:rPr>
              <a:t> </a:t>
            </a:r>
            <a:r>
              <a:rPr lang="pl-PL" sz="1692" b="1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Community</a:t>
            </a:r>
            <a:r>
              <a:rPr lang="en-US" sz="1692" b="1" kern="1200" dirty="0">
                <a:solidFill>
                  <a:schemeClr val="bg1"/>
                </a:solidFill>
                <a:latin typeface="Oswald" panose="00000500000000000000" pitchFamily="2" charset="0"/>
              </a:rPr>
              <a:t> Bydgoszcz &amp; </a:t>
            </a:r>
            <a:r>
              <a:rPr lang="en-US" sz="1692" b="1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Toruń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​</a:t>
            </a:r>
            <a:endParaRPr lang="pl-PL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 </a:t>
            </a:r>
            <a:r>
              <a:rPr lang="pl-PL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Bussiness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 </a:t>
            </a:r>
            <a:r>
              <a:rPr lang="pl-PL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Inteligence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 Consultant </a:t>
            </a: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​</a:t>
            </a:r>
          </a:p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 </a:t>
            </a:r>
            <a:r>
              <a:rPr lang="en-US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Zainteresowania</a:t>
            </a:r>
            <a:r>
              <a:rPr lang="en-GB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: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​</a:t>
            </a:r>
            <a:endParaRPr lang="pl-PL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marL="429768" lvl="1"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 Business Intelligence/Data Warehouse design and implementation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​</a:t>
            </a:r>
            <a:endParaRPr lang="pl-PL" sz="2256" kern="1200" dirty="0">
              <a:solidFill>
                <a:schemeClr val="bg1"/>
              </a:solidFill>
              <a:latin typeface="Oswald" panose="00000500000000000000" pitchFamily="2" charset="0"/>
            </a:endParaRPr>
          </a:p>
          <a:p>
            <a:pPr marL="429768" lvl="1" defTabSz="859536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 </a:t>
            </a:r>
            <a:r>
              <a:rPr lang="pl-PL" sz="1692" kern="1200" dirty="0">
                <a:solidFill>
                  <a:schemeClr val="bg1"/>
                </a:solidFill>
                <a:latin typeface="Oswald" panose="00000500000000000000" pitchFamily="2" charset="0"/>
              </a:rPr>
              <a:t>SQL Server development, </a:t>
            </a:r>
            <a:r>
              <a:rPr lang="pl-PL" sz="1692" kern="1200" dirty="0" err="1">
                <a:solidFill>
                  <a:schemeClr val="bg1"/>
                </a:solidFill>
                <a:latin typeface="Oswald" panose="00000500000000000000" pitchFamily="2" charset="0"/>
              </a:rPr>
              <a:t>troubleshooting</a:t>
            </a:r>
            <a:endParaRPr lang="en-US" sz="1692" kern="1200"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  <p:sp>
        <p:nvSpPr>
          <p:cNvPr id="9" name="pole tekstowe 8"/>
          <p:cNvSpPr txBox="1"/>
          <p:nvPr/>
        </p:nvSpPr>
        <p:spPr>
          <a:xfrm>
            <a:off x="6300900" y="4560082"/>
            <a:ext cx="5445526" cy="1744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59536">
              <a:lnSpc>
                <a:spcPct val="80000"/>
              </a:lnSpc>
              <a:spcAft>
                <a:spcPts val="600"/>
              </a:spcAft>
            </a:pPr>
            <a:r>
              <a:rPr lang="pl-PL" sz="1692" kern="12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E-MAIL</a:t>
            </a:r>
          </a:p>
          <a:p>
            <a:pPr defTabSz="859536">
              <a:lnSpc>
                <a:spcPct val="80000"/>
              </a:lnSpc>
              <a:spcAft>
                <a:spcPts val="600"/>
              </a:spcAft>
            </a:pPr>
            <a:r>
              <a:rPr lang="en-US" sz="1692" kern="12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Tomasz.Waloszek@DataCommunity.pl</a:t>
            </a:r>
            <a:endParaRPr lang="pl-PL" sz="1692" kern="12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859536">
              <a:lnSpc>
                <a:spcPct val="80000"/>
              </a:lnSpc>
              <a:spcAft>
                <a:spcPts val="600"/>
              </a:spcAft>
            </a:pPr>
            <a:endParaRPr lang="pl-PL" sz="1692" kern="1200" dirty="0">
              <a:solidFill>
                <a:schemeClr val="bg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859536">
              <a:lnSpc>
                <a:spcPct val="80000"/>
              </a:lnSpc>
              <a:spcAft>
                <a:spcPts val="600"/>
              </a:spcAft>
            </a:pPr>
            <a:r>
              <a:rPr lang="pl-PL" sz="1692" kern="12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LINKEDIN</a:t>
            </a:r>
          </a:p>
          <a:p>
            <a:pPr defTabSz="859536">
              <a:lnSpc>
                <a:spcPct val="80000"/>
              </a:lnSpc>
              <a:spcAft>
                <a:spcPts val="600"/>
              </a:spcAft>
            </a:pPr>
            <a:r>
              <a:rPr lang="pl-PL" sz="1692" kern="1200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https://www.linkedin.com/in/tomaszwaloszek</a:t>
            </a:r>
          </a:p>
          <a:p>
            <a:pPr>
              <a:lnSpc>
                <a:spcPct val="80000"/>
              </a:lnSpc>
              <a:spcAft>
                <a:spcPts val="600"/>
              </a:spcAft>
            </a:pPr>
            <a:endParaRPr lang="pl-PL" dirty="0">
              <a:solidFill>
                <a:srgbClr val="008FDD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pic>
        <p:nvPicPr>
          <p:cNvPr id="3" name="Picture 2" descr="A person with a beard&#10;&#10;Description automatically generated">
            <a:extLst>
              <a:ext uri="{FF2B5EF4-FFF2-40B4-BE49-F238E27FC236}">
                <a16:creationId xmlns:a16="http://schemas.microsoft.com/office/drawing/2014/main" id="{C899B5EC-8FFF-7A62-6465-FAB2F4ED2A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14" y="1767336"/>
            <a:ext cx="2374423" cy="2374423"/>
          </a:xfrm>
          <a:prstGeom prst="rect">
            <a:avLst/>
          </a:prstGeom>
        </p:spPr>
      </p:pic>
      <p:pic>
        <p:nvPicPr>
          <p:cNvPr id="1027" name="Picture 3" descr="Advance your data + AI skills with Databricks Academy - Databricks">
            <a:extLst>
              <a:ext uri="{FF2B5EF4-FFF2-40B4-BE49-F238E27FC236}">
                <a16:creationId xmlns:a16="http://schemas.microsoft.com/office/drawing/2014/main" id="{9DF5D324-58F8-072A-06CB-9DCBB5763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93" y="5400266"/>
            <a:ext cx="740244" cy="911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Certified: Azure Database Administrator Associate">
            <a:extLst>
              <a:ext uri="{FF2B5EF4-FFF2-40B4-BE49-F238E27FC236}">
                <a16:creationId xmlns:a16="http://schemas.microsoft.com/office/drawing/2014/main" id="{B152B01E-F55F-EBA3-1674-EBC5878B5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900" y="5432341"/>
            <a:ext cx="911764" cy="92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Microsoft Certified: Azure Data Engineer Associate">
            <a:extLst>
              <a:ext uri="{FF2B5EF4-FFF2-40B4-BE49-F238E27FC236}">
                <a16:creationId xmlns:a16="http://schemas.microsoft.com/office/drawing/2014/main" id="{5999A0BB-A5CE-BC3E-091C-E5A41880D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59" y="4376212"/>
            <a:ext cx="884682" cy="88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9A33107-C9A0-DB83-7B1A-B1C79BB49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193" y="4337959"/>
            <a:ext cx="967853" cy="978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ounded Rectangle 12">
            <a:extLst>
              <a:ext uri="{FF2B5EF4-FFF2-40B4-BE49-F238E27FC236}">
                <a16:creationId xmlns:a16="http://schemas.microsoft.com/office/drawing/2014/main" id="{CFFD22EC-61F9-E295-766E-BA15E54EF59C}"/>
              </a:ext>
            </a:extLst>
          </p:cNvPr>
          <p:cNvSpPr/>
          <p:nvPr/>
        </p:nvSpPr>
        <p:spPr>
          <a:xfrm>
            <a:off x="262393" y="4305884"/>
            <a:ext cx="1026787" cy="978489"/>
          </a:xfrm>
          <a:prstGeom prst="roundRect">
            <a:avLst>
              <a:gd name="adj" fmla="val 0"/>
            </a:avLst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25">
              <a:defRPr/>
            </a:pPr>
            <a:endParaRPr lang="en-US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F98DCDCA-62CB-42D2-E30E-4DB1CBAD5CBA}"/>
              </a:ext>
            </a:extLst>
          </p:cNvPr>
          <p:cNvSpPr txBox="1">
            <a:spLocks/>
          </p:cNvSpPr>
          <p:nvPr/>
        </p:nvSpPr>
        <p:spPr>
          <a:xfrm>
            <a:off x="4199138" y="451655"/>
            <a:ext cx="5273257" cy="90410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Oswald" pitchFamily="2" charset="-18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Tomasz Waloszek</a:t>
            </a:r>
          </a:p>
        </p:txBody>
      </p:sp>
    </p:spTree>
    <p:extLst>
      <p:ext uri="{BB962C8B-B14F-4D97-AF65-F5344CB8AC3E}">
        <p14:creationId xmlns:p14="http://schemas.microsoft.com/office/powerpoint/2010/main" val="2537028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87FB5-8063-4E06-5273-61E5CDE81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F8C613F7-3EA2-FB81-52E4-A9F2B4363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pl-PL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6B06BE32-267D-774C-9B16-27A8BEA95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 descr="Obraz zawierający tekst, zrzut ekranu, Czcionka, numer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7F8AAADC-EB83-2686-BCB7-425FF3FFF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5220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49138C2C-7BD7-809A-6377-374DEC1F69B4}"/>
              </a:ext>
            </a:extLst>
          </p:cNvPr>
          <p:cNvSpPr txBox="1"/>
          <p:nvPr/>
        </p:nvSpPr>
        <p:spPr>
          <a:xfrm>
            <a:off x="0" y="6581001"/>
            <a:ext cx="86592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/>
              <a:t>Źródło : https://www.microsoft.com/en-us/sql-server/blog/2025/01/15/the-year-ahead-for-sql-server-ground-to-cloud-to-fabric/</a:t>
            </a:r>
          </a:p>
        </p:txBody>
      </p:sp>
    </p:spTree>
    <p:extLst>
      <p:ext uri="{BB962C8B-B14F-4D97-AF65-F5344CB8AC3E}">
        <p14:creationId xmlns:p14="http://schemas.microsoft.com/office/powerpoint/2010/main" val="178135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ED9B0-2CA3-A105-FDAA-2C6195FD1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E9E0546-877D-F98A-4609-F7815121A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088" y="462199"/>
            <a:ext cx="5473823" cy="66919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 UI Semibold" panose="020B0702040204020203" pitchFamily="34" charset="0"/>
              </a:rPr>
              <a:t>R</a:t>
            </a:r>
            <a:r>
              <a:rPr lang="pl-PL" dirty="0" err="1">
                <a:latin typeface="Segoe UI Semibold" panose="020B0702040204020203" pitchFamily="34" charset="0"/>
              </a:rPr>
              <a:t>ozwój</a:t>
            </a:r>
            <a:r>
              <a:rPr lang="pl-PL" dirty="0">
                <a:latin typeface="Segoe UI Semibold" panose="020B0702040204020203" pitchFamily="34" charset="0"/>
              </a:rPr>
              <a:t> SQL Server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5077A3-45D3-1323-E3FC-BEE00F65B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94" y="1420427"/>
            <a:ext cx="11505460" cy="5157926"/>
          </a:xfrm>
        </p:spPr>
        <p:txBody>
          <a:bodyPr>
            <a:normAutofit/>
          </a:bodyPr>
          <a:lstStyle/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Wszystkie </a:t>
            </a:r>
            <a:r>
              <a:rPr lang="pl-PL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nowe funkcje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SQL (np. obsługa typu wektorowego) będą dostępne na wszystkich platformach jednocześnie.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Elastyczność wdrożeń: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Jedno jądro SQL Server dostosowane do różnych środowisk z dodatkowymi funkcjonalnościami (np. w Microsoft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Fabric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Łatw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ość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przenoszenie aplikacji między środowiskami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937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20D58-1CC5-1B74-919D-66F5EBF79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396" y="346438"/>
            <a:ext cx="8900604" cy="66919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 UI Semibold" panose="020B0702040204020203" pitchFamily="34" charset="0"/>
              </a:rPr>
              <a:t>System-assigned managed identity for SQL Server enabled by Azure Arc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F7AC9-2985-0265-7779-218F8098C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005" y="1544715"/>
            <a:ext cx="11478828" cy="2139518"/>
          </a:xfrm>
        </p:spPr>
        <p:txBody>
          <a:bodyPr/>
          <a:lstStyle/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Bezpieczne uwierzytelnianie bez haseł</a:t>
            </a:r>
          </a:p>
          <a:p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Arc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umożliwia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podłącz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enie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lokalne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lub chmurowe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serwer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SQL do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, co umożliwia korzystanie z funkcji chmurowych takich jak </a:t>
            </a:r>
            <a:r>
              <a:rPr lang="pl-PL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policy </a:t>
            </a:r>
            <a:r>
              <a:rPr lang="pl-PL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enforcement</a:t>
            </a:r>
            <a:r>
              <a:rPr lang="pl-PL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, monitorowanie, zarządzanie dostępem i tożsamościami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Oswald"/>
              <a:cs typeface="Times New Roman"/>
            </a:endParaRPr>
          </a:p>
          <a:p>
            <a:endParaRPr lang="pl-PL" dirty="0">
              <a:latin typeface="Oswald"/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37FBA8-EDF7-CEF0-FD83-4513535F5E96}"/>
              </a:ext>
            </a:extLst>
          </p:cNvPr>
          <p:cNvSpPr txBox="1"/>
          <p:nvPr/>
        </p:nvSpPr>
        <p:spPr>
          <a:xfrm>
            <a:off x="3417903" y="3929226"/>
            <a:ext cx="897532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l-PL" sz="1600" dirty="0">
                <a:solidFill>
                  <a:schemeClr val="bg1"/>
                </a:solidFill>
                <a:latin typeface="Consolas"/>
              </a:rPr>
              <a:t>CREATE CREDENTIAL [https://&lt;storage-account&gt;.blob.core.windows.net/&lt;container&gt;] </a:t>
            </a:r>
          </a:p>
          <a:p>
            <a:pPr marL="0" indent="0">
              <a:buNone/>
            </a:pPr>
            <a:r>
              <a:rPr lang="pl-PL" sz="1600" dirty="0">
                <a:solidFill>
                  <a:srgbClr val="FF0000"/>
                </a:solidFill>
                <a:latin typeface="Consolas"/>
              </a:rPr>
              <a:t>WITH IDENTITY = '</a:t>
            </a:r>
            <a:r>
              <a:rPr lang="pl-PL" sz="1600" dirty="0" err="1">
                <a:solidFill>
                  <a:srgbClr val="FF0000"/>
                </a:solidFill>
                <a:latin typeface="Consolas"/>
              </a:rPr>
              <a:t>Managed</a:t>
            </a:r>
            <a:r>
              <a:rPr lang="pl-PL" sz="1600" dirty="0">
                <a:solidFill>
                  <a:srgbClr val="FF0000"/>
                </a:solidFill>
                <a:latin typeface="Consolas"/>
              </a:rPr>
              <a:t> Identity'</a:t>
            </a:r>
          </a:p>
          <a:p>
            <a:pPr marL="0" indent="0">
              <a:buNone/>
            </a:pPr>
            <a:endParaRPr lang="pl-PL" dirty="0">
              <a:latin typeface="Oswald"/>
            </a:endParaRPr>
          </a:p>
          <a:p>
            <a:pPr>
              <a:buNone/>
            </a:pPr>
            <a:r>
              <a:rPr lang="pl-PL" sz="1800" dirty="0">
                <a:solidFill>
                  <a:schemeClr val="bg1"/>
                </a:solidFill>
                <a:latin typeface="Consolas"/>
              </a:rPr>
              <a:t>BACKUP DATABASE [</a:t>
            </a:r>
            <a:r>
              <a:rPr lang="pl-PL" sz="1800" dirty="0" err="1">
                <a:solidFill>
                  <a:schemeClr val="bg1"/>
                </a:solidFill>
                <a:latin typeface="Consolas"/>
              </a:rPr>
              <a:t>AdventureWorks</a:t>
            </a:r>
            <a:r>
              <a:rPr lang="pl-PL" sz="1800" dirty="0">
                <a:solidFill>
                  <a:schemeClr val="bg1"/>
                </a:solidFill>
                <a:latin typeface="Consolas"/>
              </a:rPr>
              <a:t>] 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bg1"/>
                </a:solidFill>
                <a:latin typeface="Consolas"/>
              </a:rPr>
              <a:t>    TO URL = 'https://&lt;storage-account-name&gt;.blob.core.windows.net/&lt;container-name&gt;/AdventureWorks.bak'</a:t>
            </a:r>
          </a:p>
        </p:txBody>
      </p:sp>
    </p:spTree>
    <p:extLst>
      <p:ext uri="{BB962C8B-B14F-4D97-AF65-F5344CB8AC3E}">
        <p14:creationId xmlns:p14="http://schemas.microsoft.com/office/powerpoint/2010/main" val="3242130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3D090-A5C4-440D-2C98-DCC67651E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D70F3-73BF-7E0C-5116-EE4223D3A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396" y="346438"/>
            <a:ext cx="8900604" cy="66919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 UI Semibold" panose="020B0702040204020203" pitchFamily="34" charset="0"/>
              </a:rPr>
              <a:t>Azure Key Vault integration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37217-51B2-DD18-C0D2-9BD181E2A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250" y="1402672"/>
            <a:ext cx="11478828" cy="5108890"/>
          </a:xfrm>
        </p:spPr>
        <p:txBody>
          <a:bodyPr/>
          <a:lstStyle/>
          <a:p>
            <a:pPr marL="0" indent="0">
              <a:buNone/>
            </a:pP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SQL Server może korzystać z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Key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Vault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(AKV) poprzez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Managed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Identity</a:t>
            </a:r>
          </a:p>
          <a:p>
            <a:pPr marL="0" indent="0">
              <a:buNone/>
            </a:pP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Bezpieczeństwo – klucz nigdy nie trafia na serwer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pl-PL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Klucze szyfrujące są przechowywane w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Key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Vault</a:t>
            </a:r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, a nie lokalnie w SQL Server.</a:t>
            </a:r>
          </a:p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SQL Server nigdy nie „widzi” samego klucza, tylko z niego korzysta (np. do odszyfrowania).</a:t>
            </a:r>
          </a:p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Minimalizuje ryzyko wycieku lub kradzieży kluczy prywatnych.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400" dirty="0">
                <a:latin typeface="Segoe UI" panose="020B0502040204020203" pitchFamily="34" charset="0"/>
                <a:cs typeface="Segoe UI" panose="020B0502040204020203" pitchFamily="34" charset="0"/>
              </a:rPr>
              <a:t>Zgodność z regulacjami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(m.in. RODO)</a:t>
            </a:r>
            <a:endParaRPr lang="pl-PL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Oswald"/>
              <a:cs typeface="Times New Roman"/>
            </a:endParaRPr>
          </a:p>
          <a:p>
            <a:endParaRPr lang="pl-PL" dirty="0">
              <a:latin typeface="Oswald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92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AEC7F-C703-A3A7-8D48-96745395D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480" y="488832"/>
            <a:ext cx="6583532" cy="669198"/>
          </a:xfrm>
        </p:spPr>
        <p:txBody>
          <a:bodyPr>
            <a:normAutofit fontScale="90000"/>
          </a:bodyPr>
          <a:lstStyle/>
          <a:p>
            <a:r>
              <a:rPr lang="pl-PL" dirty="0">
                <a:latin typeface="Segoe UI Semibold" panose="020B0702040204020203" pitchFamily="34" charset="0"/>
              </a:rPr>
              <a:t>Compatibility Level 170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1EB9E-1D95-EDF5-A58E-D33A72CA7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1449"/>
            <a:ext cx="10515600" cy="2210539"/>
          </a:xfrm>
        </p:spPr>
        <p:txBody>
          <a:bodyPr/>
          <a:lstStyle/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pl-PL" dirty="0">
                <a:latin typeface="Segoe UI" panose="020B0502040204020203" pitchFamily="34" charset="0"/>
                <a:cs typeface="Segoe UI" panose="020B0502040204020203" pitchFamily="34" charset="0"/>
              </a:rPr>
              <a:t>Poziom zgodności 170 to najnowszy tryb pracy bazy danych dostępny od lutego 2024 w </a:t>
            </a:r>
            <a:r>
              <a:rPr lang="pl-PL" dirty="0" err="1">
                <a:latin typeface="Segoe UI" panose="020B0502040204020203" pitchFamily="34" charset="0"/>
                <a:cs typeface="Segoe UI" panose="020B0502040204020203" pitchFamily="34" charset="0"/>
              </a:rPr>
              <a:t>Azure</a:t>
            </a:r>
            <a:r>
              <a:rPr lang="pl-PL" dirty="0">
                <a:latin typeface="Segoe UI" panose="020B0502040204020203" pitchFamily="34" charset="0"/>
                <a:cs typeface="Segoe UI" panose="020B0502040204020203" pitchFamily="34" charset="0"/>
              </a:rPr>
              <a:t> SQL Database i SQL Database in Microsoft </a:t>
            </a:r>
            <a:r>
              <a:rPr lang="pl-PL" dirty="0" err="1">
                <a:latin typeface="Segoe UI" panose="020B0502040204020203" pitchFamily="34" charset="0"/>
                <a:cs typeface="Segoe UI" panose="020B0502040204020203" pitchFamily="34" charset="0"/>
              </a:rPr>
              <a:t>Fabric</a:t>
            </a:r>
            <a:r>
              <a:rPr lang="pl-PL" dirty="0">
                <a:latin typeface="Segoe UI" panose="020B0502040204020203" pitchFamily="34" charset="0"/>
                <a:cs typeface="Segoe UI" panose="020B0502040204020203" pitchFamily="34" charset="0"/>
              </a:rPr>
              <a:t>. Oferuje kolejne rozszerzenia w zakresie optymalizacji zapytań oraz przygotowuje silnik pod nowe funkcje w SQL Server.</a:t>
            </a:r>
          </a:p>
          <a:p>
            <a:endParaRPr lang="en-US" dirty="0"/>
          </a:p>
        </p:txBody>
      </p:sp>
      <p:sp>
        <p:nvSpPr>
          <p:cNvPr id="4" name="pole tekstowe 6">
            <a:extLst>
              <a:ext uri="{FF2B5EF4-FFF2-40B4-BE49-F238E27FC236}">
                <a16:creationId xmlns:a16="http://schemas.microsoft.com/office/drawing/2014/main" id="{809F6656-4D8B-6321-61D9-0B87FDE6E075}"/>
              </a:ext>
            </a:extLst>
          </p:cNvPr>
          <p:cNvSpPr txBox="1"/>
          <p:nvPr/>
        </p:nvSpPr>
        <p:spPr>
          <a:xfrm>
            <a:off x="3793265" y="4141940"/>
            <a:ext cx="7792094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pl-PL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compatibility_level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FF00"/>
                </a:solidFill>
                <a:latin typeface="Consolas" panose="020B0609020204030204" pitchFamily="49" charset="0"/>
              </a:rPr>
              <a:t>sys</a:t>
            </a:r>
            <a:r>
              <a:rPr lang="pl-PL" sz="18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pl-PL" sz="1800" dirty="0" err="1">
                <a:solidFill>
                  <a:srgbClr val="00FF00"/>
                </a:solidFill>
                <a:latin typeface="Consolas" panose="020B0609020204030204" pitchFamily="49" charset="0"/>
              </a:rPr>
              <a:t>databases</a:t>
            </a:r>
            <a:r>
              <a:rPr lang="pl-PL" sz="1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-- Ustawia poziom zgodności bazy danych na 170 </a:t>
            </a:r>
            <a:endParaRPr lang="en-US" sz="1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endParaRPr lang="en-US" sz="1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DATABASE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[DB_NAME] </a:t>
            </a:r>
          </a:p>
          <a:p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COMPATIBILITY_LEVEL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170</a:t>
            </a:r>
            <a:r>
              <a:rPr lang="pl-PL" sz="18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pl-PL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562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9786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389D171-B533-32F7-D823-350D5D614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973" y="199728"/>
            <a:ext cx="8647545" cy="109495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l-PL" sz="3600" dirty="0" err="1">
                <a:latin typeface="Segoe UI Semibold"/>
                <a:cs typeface="Segoe UI Semibold"/>
              </a:rPr>
              <a:t>Optional</a:t>
            </a:r>
            <a:r>
              <a:rPr lang="pl-PL" sz="3600" dirty="0">
                <a:latin typeface="Segoe UI Semibold"/>
                <a:cs typeface="Segoe UI Semibold"/>
              </a:rPr>
              <a:t> </a:t>
            </a:r>
            <a:r>
              <a:rPr lang="pl-PL" sz="3600" dirty="0" err="1">
                <a:latin typeface="Segoe UI Semibold"/>
                <a:cs typeface="Segoe UI Semibold"/>
              </a:rPr>
              <a:t>Parameter</a:t>
            </a:r>
            <a:r>
              <a:rPr lang="pl-PL" sz="3600" dirty="0">
                <a:latin typeface="Segoe UI Semibold"/>
                <a:cs typeface="Segoe UI Semibold"/>
              </a:rPr>
              <a:t> Plan </a:t>
            </a:r>
            <a:r>
              <a:rPr lang="pl-PL" sz="3600" dirty="0" err="1">
                <a:latin typeface="Segoe UI Semibold"/>
                <a:cs typeface="Segoe UI Semibold"/>
              </a:rPr>
              <a:t>Optimization</a:t>
            </a:r>
            <a:endParaRPr lang="pl-PL" sz="3600" dirty="0">
              <a:latin typeface="Segoe UI Semibold"/>
              <a:cs typeface="Segoe UI Semibold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3E32D94-45F0-6B11-C08B-D47762BF4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306" y="1695283"/>
            <a:ext cx="10776283" cy="173447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pl-PL" sz="1800" dirty="0">
                <a:latin typeface="Segoe UI"/>
                <a:cs typeface="Segoe UI"/>
              </a:rPr>
              <a:t>W starszych wersjach </a:t>
            </a:r>
            <a:r>
              <a:rPr lang="pl-PL" sz="1800" b="1" dirty="0">
                <a:latin typeface="Segoe UI"/>
                <a:cs typeface="Segoe UI"/>
              </a:rPr>
              <a:t>SQL Server (do 2019)</a:t>
            </a:r>
            <a:r>
              <a:rPr lang="pl-PL" sz="1800" dirty="0">
                <a:latin typeface="Segoe UI"/>
                <a:cs typeface="Segoe UI"/>
              </a:rPr>
              <a:t> zapytania z opcjonalnymi parametrami miały nieoptymalne plany z powodu "</a:t>
            </a:r>
            <a:r>
              <a:rPr lang="pl-PL" sz="1800" b="1" dirty="0" err="1">
                <a:latin typeface="Segoe UI"/>
                <a:cs typeface="Segoe UI"/>
              </a:rPr>
              <a:t>parameter</a:t>
            </a:r>
            <a:r>
              <a:rPr lang="pl-PL" sz="1800" b="1" dirty="0">
                <a:latin typeface="Segoe UI"/>
                <a:cs typeface="Segoe UI"/>
              </a:rPr>
              <a:t> </a:t>
            </a:r>
            <a:r>
              <a:rPr lang="pl-PL" sz="1800" b="1" dirty="0" err="1">
                <a:latin typeface="Segoe UI"/>
                <a:cs typeface="Segoe UI"/>
              </a:rPr>
              <a:t>sniffing</a:t>
            </a:r>
            <a:r>
              <a:rPr lang="pl-PL" sz="1800" dirty="0">
                <a:latin typeface="Segoe UI"/>
                <a:cs typeface="Segoe UI"/>
              </a:rPr>
              <a:t>" </a:t>
            </a:r>
            <a:endParaRPr lang="en-US" sz="1800" dirty="0">
              <a:latin typeface="Segoe UI"/>
              <a:cs typeface="Segoe UI"/>
            </a:endParaRPr>
          </a:p>
          <a:p>
            <a:pPr>
              <a:buNone/>
            </a:pPr>
            <a:r>
              <a:rPr lang="pl-PL" sz="1800" dirty="0">
                <a:latin typeface="Segoe UI"/>
                <a:cs typeface="Segoe UI"/>
              </a:rPr>
              <a:t>W </a:t>
            </a:r>
            <a:r>
              <a:rPr lang="pl-PL" sz="1800" b="1" dirty="0">
                <a:latin typeface="Segoe UI"/>
                <a:cs typeface="Segoe UI"/>
              </a:rPr>
              <a:t>SQL Server 2022</a:t>
            </a:r>
            <a:r>
              <a:rPr lang="pl-PL" sz="1800" dirty="0">
                <a:latin typeface="Segoe UI"/>
                <a:cs typeface="Segoe UI"/>
              </a:rPr>
              <a:t> wprowadzono </a:t>
            </a:r>
            <a:r>
              <a:rPr lang="pl-PL" sz="1800" dirty="0" err="1">
                <a:latin typeface="Segoe UI"/>
                <a:cs typeface="Segoe UI"/>
              </a:rPr>
              <a:t>Parameter</a:t>
            </a:r>
            <a:r>
              <a:rPr lang="pl-PL" sz="1800" dirty="0">
                <a:latin typeface="Segoe UI"/>
                <a:cs typeface="Segoe UI"/>
              </a:rPr>
              <a:t> </a:t>
            </a:r>
            <a:r>
              <a:rPr lang="pl-PL" sz="1800" dirty="0" err="1">
                <a:latin typeface="Segoe UI"/>
                <a:cs typeface="Segoe UI"/>
              </a:rPr>
              <a:t>Sensitive</a:t>
            </a:r>
            <a:r>
              <a:rPr lang="pl-PL" sz="1800" dirty="0">
                <a:latin typeface="Segoe UI"/>
                <a:cs typeface="Segoe UI"/>
              </a:rPr>
              <a:t> Plan </a:t>
            </a:r>
            <a:r>
              <a:rPr lang="pl-PL" sz="1800" dirty="0" err="1">
                <a:latin typeface="Segoe UI"/>
                <a:cs typeface="Segoe UI"/>
              </a:rPr>
              <a:t>Optimization</a:t>
            </a:r>
            <a:endParaRPr lang="pl-PL" sz="1800" dirty="0">
              <a:latin typeface="Segoe UI"/>
              <a:cs typeface="Segoe UI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EBBC87B-1B71-16E4-2298-7396126C5955}"/>
              </a:ext>
            </a:extLst>
          </p:cNvPr>
          <p:cNvSpPr txBox="1"/>
          <p:nvPr/>
        </p:nvSpPr>
        <p:spPr>
          <a:xfrm>
            <a:off x="497306" y="3128425"/>
            <a:ext cx="1088456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"/>
                <a:cs typeface="Segoe UI"/>
              </a:rPr>
              <a:t>W SQL Server 2025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rozszerzenie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PSPO</a:t>
            </a:r>
            <a:r>
              <a:rPr lang="en-US" dirty="0">
                <a:solidFill>
                  <a:schemeClr val="bg1"/>
                </a:solidFill>
                <a:latin typeface="Segoe UI"/>
                <a:cs typeface="Segoe UI"/>
              </a:rPr>
              <a:t>,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rozwiązuje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problemy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związane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z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opcjonalnymi</a:t>
            </a:r>
            <a:r>
              <a:rPr lang="en-US" b="1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Segoe UI"/>
                <a:cs typeface="Segoe UI"/>
              </a:rPr>
              <a:t>parametrami</a:t>
            </a:r>
            <a:r>
              <a:rPr lang="en-US" dirty="0">
                <a:solidFill>
                  <a:schemeClr val="bg1"/>
                </a:solidFill>
                <a:latin typeface="Segoe UI"/>
                <a:cs typeface="Segoe UI"/>
              </a:rPr>
              <a:t>, </a:t>
            </a:r>
          </a:p>
          <a:p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gdzie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Server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analizuje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wartości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parametrów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w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czasie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wykonywania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zapytania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wybiera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najbardziej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optymalny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plan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wykonania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zamiast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polegać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wcześniej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skompilowanym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planie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DBC56191-B9AD-8EF8-C5A6-23449902E715}"/>
              </a:ext>
            </a:extLst>
          </p:cNvPr>
          <p:cNvSpPr txBox="1"/>
          <p:nvPr/>
        </p:nvSpPr>
        <p:spPr>
          <a:xfrm>
            <a:off x="497306" y="4862895"/>
            <a:ext cx="1088456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SQL Server </a:t>
            </a:r>
            <a:r>
              <a:rPr lang="en-US" dirty="0" err="1">
                <a:solidFill>
                  <a:schemeClr val="bg1"/>
                </a:solidFill>
              </a:rPr>
              <a:t>tworzy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odrębne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plany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wykonania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dla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228600" indent="-228600">
              <a:buFont typeface=""/>
              <a:buChar char="•"/>
            </a:pPr>
            <a:r>
              <a:rPr lang="en-US" dirty="0" err="1">
                <a:solidFill>
                  <a:schemeClr val="bg1"/>
                </a:solidFill>
              </a:rPr>
              <a:t>Gdy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parametr</a:t>
            </a:r>
            <a:r>
              <a:rPr lang="en-US" dirty="0">
                <a:solidFill>
                  <a:schemeClr val="bg1"/>
                </a:solidFill>
              </a:rPr>
              <a:t> ma </a:t>
            </a:r>
            <a:r>
              <a:rPr lang="en-US" dirty="0" err="1">
                <a:solidFill>
                  <a:schemeClr val="bg1"/>
                </a:solidFill>
              </a:rPr>
              <a:t>wartość</a:t>
            </a:r>
            <a:r>
              <a:rPr lang="en-US" dirty="0">
                <a:solidFill>
                  <a:schemeClr val="bg1"/>
                </a:solidFill>
              </a:rPr>
              <a:t> NULL → plan </a:t>
            </a:r>
            <a:r>
              <a:rPr lang="en-US" dirty="0" err="1">
                <a:solidFill>
                  <a:schemeClr val="bg1"/>
                </a:solidFill>
              </a:rPr>
              <a:t>ogólny</a:t>
            </a:r>
            <a:r>
              <a:rPr lang="en-US" dirty="0">
                <a:solidFill>
                  <a:schemeClr val="bg1"/>
                </a:solidFill>
              </a:rPr>
              <a:t> (np. </a:t>
            </a:r>
            <a:r>
              <a:rPr lang="en-US" dirty="0" err="1">
                <a:solidFill>
                  <a:schemeClr val="bg1"/>
                </a:solidFill>
              </a:rPr>
              <a:t>pełne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skanowanie</a:t>
            </a:r>
            <a:r>
              <a:rPr lang="en-US" dirty="0">
                <a:solidFill>
                  <a:schemeClr val="bg1"/>
                </a:solidFill>
              </a:rPr>
              <a:t>).</a:t>
            </a:r>
          </a:p>
          <a:p>
            <a:pPr marL="228600" indent="-228600">
              <a:buFont typeface=""/>
              <a:buChar char="•"/>
            </a:pPr>
            <a:r>
              <a:rPr lang="en-US" dirty="0" err="1">
                <a:solidFill>
                  <a:schemeClr val="bg1"/>
                </a:solidFill>
              </a:rPr>
              <a:t>Gdy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parametr</a:t>
            </a:r>
            <a:r>
              <a:rPr lang="en-US" dirty="0">
                <a:solidFill>
                  <a:schemeClr val="bg1"/>
                </a:solidFill>
              </a:rPr>
              <a:t> ma </a:t>
            </a:r>
            <a:r>
              <a:rPr lang="en-US" dirty="0" err="1">
                <a:solidFill>
                  <a:schemeClr val="bg1"/>
                </a:solidFill>
              </a:rPr>
              <a:t>konkretną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wartość</a:t>
            </a:r>
            <a:r>
              <a:rPr lang="en-US" dirty="0">
                <a:solidFill>
                  <a:schemeClr val="bg1"/>
                </a:solidFill>
              </a:rPr>
              <a:t> → plan </a:t>
            </a:r>
            <a:r>
              <a:rPr lang="en-US" dirty="0" err="1">
                <a:solidFill>
                  <a:schemeClr val="bg1"/>
                </a:solidFill>
              </a:rPr>
              <a:t>zoptymalizowany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dla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selektywności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210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ta Community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DataCommunity_16x9.potx" id="{D573177E-A89D-4FAB-96AA-0533CCE05D9A}" vid="{3DE8DBAB-EC63-4F72-BC18-354EFB3F551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SQLServer 2025 - nowości w TSQL</Template>
  <TotalTime>2578</TotalTime>
  <Words>645</Words>
  <Application>Microsoft Office PowerPoint</Application>
  <PresentationFormat>Widescreen</PresentationFormat>
  <Paragraphs>71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Aptos</vt:lpstr>
      <vt:lpstr>Arial</vt:lpstr>
      <vt:lpstr>Calibri</vt:lpstr>
      <vt:lpstr>Consolas</vt:lpstr>
      <vt:lpstr>Open Sans ExtraBold</vt:lpstr>
      <vt:lpstr>Open Sans ExtraBold</vt:lpstr>
      <vt:lpstr>Oswald</vt:lpstr>
      <vt:lpstr>Segoe UI</vt:lpstr>
      <vt:lpstr>Segoe UI Semibold</vt:lpstr>
      <vt:lpstr>Data Community</vt:lpstr>
      <vt:lpstr>SQL Server 2025  - co nowego w T-SQL</vt:lpstr>
      <vt:lpstr>PowerPoint Presentation</vt:lpstr>
      <vt:lpstr>PowerPoint Presentation</vt:lpstr>
      <vt:lpstr>Rozwój SQL Server</vt:lpstr>
      <vt:lpstr>System-assigned managed identity for SQL Server enabled by Azure Arc</vt:lpstr>
      <vt:lpstr>Azure Key Vault integration</vt:lpstr>
      <vt:lpstr>Compatibility Level 170</vt:lpstr>
      <vt:lpstr>PowerPoint Presentation</vt:lpstr>
      <vt:lpstr>Optional Parameter Plan Optimization</vt:lpstr>
      <vt:lpstr>PowerPoint Presentation</vt:lpstr>
      <vt:lpstr>Wektory</vt:lpstr>
      <vt:lpstr>PowerPoint Presentation</vt:lpstr>
      <vt:lpstr>JSON</vt:lpstr>
      <vt:lpstr>PowerPoint Presentation</vt:lpstr>
    </vt:vector>
  </TitlesOfParts>
  <Company>SoftwareONE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Waloszek, Tomasz</dc:creator>
  <cp:lastModifiedBy>Waloszek, Tomasz</cp:lastModifiedBy>
  <cp:revision>2</cp:revision>
  <dcterms:created xsi:type="dcterms:W3CDTF">2025-06-24T18:10:48Z</dcterms:created>
  <dcterms:modified xsi:type="dcterms:W3CDTF">2025-06-26T13:26:39Z</dcterms:modified>
</cp:coreProperties>
</file>

<file path=docProps/thumbnail.jpeg>
</file>